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58" r:id="rId5"/>
    <p:sldId id="261" r:id="rId6"/>
    <p:sldId id="260" r:id="rId7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E38786-FEFC-47CA-9EA5-8DF45ABED7BF}" v="78" dt="2023-04-10T22:54:09.482"/>
    <p1510:client id="{2188B006-B89D-412F-8573-2B8838BFD1CD}" v="830" dt="2023-04-10T17:52:36.356"/>
    <p1510:client id="{22658659-46BB-4F56-945D-9674B62FDA35}" v="41" dt="2023-04-10T22:35:14.352"/>
    <p1510:client id="{564859C2-8BCC-4D09-B3AC-6A9F24B31113}" v="761" dt="2023-04-10T22:50:35.117"/>
    <p1510:client id="{5A166216-E024-408B-A64B-1C040023005A}" v="4" dt="2023-04-10T22:22:39.632"/>
    <p1510:client id="{5A963B17-E53C-496D-A5FD-8F77C74C57D2}" v="128" dt="2023-04-10T22:54:57.079"/>
    <p1510:client id="{5FC991F9-5179-45C1-BE23-FBA9AE82EDCE}" v="56" dt="2023-04-10T22:26:09.745"/>
    <p1510:client id="{83CFCC78-C645-431B-B027-93414725E95B}" v="24" dt="2023-04-10T21:35:21.397"/>
    <p1510:client id="{F27ADA06-4950-4033-AF6A-72ADF1A4D3BD}" v="1156" dt="2023-04-10T22:54:43.9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0553" autoAdjust="0"/>
  </p:normalViewPr>
  <p:slideViewPr>
    <p:cSldViewPr snapToGrid="0">
      <p:cViewPr varScale="1">
        <p:scale>
          <a:sx n="52" d="100"/>
          <a:sy n="52" d="100"/>
        </p:scale>
        <p:origin x="1843" y="43"/>
      </p:cViewPr>
      <p:guideLst/>
    </p:cSldViewPr>
  </p:slideViewPr>
  <p:notesTextViewPr>
    <p:cViewPr>
      <p:scale>
        <a:sx n="87" d="100"/>
        <a:sy n="87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81018C-806F-4234-BD92-FF57ABD1A73B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81E52-178B-4A78-98D7-E18D8F4A4A5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31101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PARTE 1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</a:t>
            </a:r>
            <a:br>
              <a:rPr lang="pt-PT" b="0" i="0" dirty="0">
                <a:solidFill>
                  <a:srgbClr val="DBDEE1"/>
                </a:solidFill>
                <a:effectLst/>
                <a:latin typeface="gg sans"/>
              </a:rPr>
            </a:b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A ideia proposta para a transformação digital trata-se,</a:t>
            </a:r>
          </a:p>
          <a:p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Da </a:t>
            </a:r>
            <a:r>
              <a:rPr lang="pt-PT" b="0" i="0" dirty="0" err="1">
                <a:solidFill>
                  <a:srgbClr val="DBDEE1"/>
                </a:solidFill>
                <a:effectLst/>
                <a:latin typeface="gg sans"/>
              </a:rPr>
              <a:t>implementaçao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de diversas tec de AI que incluem: </a:t>
            </a:r>
            <a:br>
              <a:rPr lang="pt-PT" b="0" i="0" dirty="0">
                <a:solidFill>
                  <a:srgbClr val="DBDEE1"/>
                </a:solidFill>
                <a:effectLst/>
                <a:latin typeface="gg sans"/>
              </a:rPr>
            </a:b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1-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analise de dados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dos clientes </a:t>
            </a:r>
          </a:p>
          <a:p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2-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automação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do processo de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reserva</a:t>
            </a:r>
          </a:p>
          <a:p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3- e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atendimento ao cliente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por meio de um </a:t>
            </a:r>
            <a:r>
              <a:rPr lang="pt-PT" b="1" i="0" dirty="0" err="1">
                <a:solidFill>
                  <a:srgbClr val="DBDEE1"/>
                </a:solidFill>
                <a:effectLst/>
                <a:latin typeface="gg sans"/>
              </a:rPr>
              <a:t>chatbot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</a:t>
            </a:r>
          </a:p>
          <a:p>
            <a:endParaRPr lang="pt-PT" b="0" i="0" dirty="0">
              <a:solidFill>
                <a:srgbClr val="DBDEE1"/>
              </a:solidFill>
              <a:effectLst/>
              <a:latin typeface="gg sans"/>
            </a:endParaRPr>
          </a:p>
          <a:p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PARTE 2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</a:t>
            </a:r>
            <a:r>
              <a:rPr lang="pt-PT" b="0" i="0" dirty="0" err="1">
                <a:solidFill>
                  <a:srgbClr val="DBDEE1"/>
                </a:solidFill>
                <a:effectLst/>
                <a:latin typeface="gg sans"/>
              </a:rPr>
              <a:t>atraves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destas tecnologias a </a:t>
            </a:r>
            <a:r>
              <a:rPr lang="pt-PT" b="1" i="0" dirty="0" err="1">
                <a:solidFill>
                  <a:srgbClr val="DBDEE1"/>
                </a:solidFill>
                <a:effectLst/>
                <a:latin typeface="gg sans"/>
              </a:rPr>
              <a:t>AgenciaViagens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 pode oferecer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:</a:t>
            </a:r>
          </a:p>
          <a:p>
            <a:endParaRPr lang="pt-PT" b="0" i="0" dirty="0">
              <a:solidFill>
                <a:srgbClr val="DBDEE1"/>
              </a:solidFill>
              <a:effectLst/>
              <a:latin typeface="gg sans"/>
            </a:endParaRPr>
          </a:p>
          <a:p>
            <a:pPr marL="171450" indent="-171450">
              <a:buFontTx/>
              <a:buChar char="-"/>
            </a:pPr>
            <a:r>
              <a:rPr lang="pt-PT" b="1" i="0" dirty="0" err="1">
                <a:solidFill>
                  <a:srgbClr val="DBDEE1"/>
                </a:solidFill>
                <a:effectLst/>
                <a:latin typeface="gg sans"/>
              </a:rPr>
              <a:t>sugestoes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personalizadas </a:t>
            </a:r>
            <a:r>
              <a:rPr lang="pt-PT" b="0" i="0" dirty="0" err="1">
                <a:solidFill>
                  <a:srgbClr val="DBDEE1"/>
                </a:solidFill>
                <a:effectLst/>
                <a:latin typeface="gg sans"/>
              </a:rPr>
              <a:t>based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no </a:t>
            </a:r>
            <a:r>
              <a:rPr lang="pt-PT" b="1" i="0" dirty="0" err="1">
                <a:solidFill>
                  <a:srgbClr val="DBDEE1"/>
                </a:solidFill>
                <a:effectLst/>
                <a:latin typeface="gg sans"/>
              </a:rPr>
              <a:t>historico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, </a:t>
            </a:r>
            <a:r>
              <a:rPr lang="pt-PT" b="1" i="0" dirty="0" err="1">
                <a:solidFill>
                  <a:srgbClr val="DBDEE1"/>
                </a:solidFill>
                <a:effectLst/>
                <a:latin typeface="gg sans"/>
              </a:rPr>
              <a:t>preferencias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assim como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idade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</a:t>
            </a:r>
          </a:p>
          <a:p>
            <a:pPr marL="171450" indent="-171450">
              <a:buFontTx/>
              <a:buChar char="-"/>
            </a:pPr>
            <a:endParaRPr lang="pt-PT" b="0" i="0" dirty="0">
              <a:solidFill>
                <a:srgbClr val="DBDEE1"/>
              </a:solidFill>
              <a:effectLst/>
              <a:latin typeface="gg sans"/>
            </a:endParaRPr>
          </a:p>
          <a:p>
            <a:pPr marL="171450" indent="-171450">
              <a:buFontTx/>
              <a:buChar char="-"/>
            </a:pP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para alem disto o atendimento ao cliente </a:t>
            </a:r>
            <a:r>
              <a:rPr lang="pt-PT" b="0" i="0" dirty="0" err="1">
                <a:solidFill>
                  <a:srgbClr val="DBDEE1"/>
                </a:solidFill>
                <a:effectLst/>
                <a:latin typeface="gg sans"/>
              </a:rPr>
              <a:t>atraves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de </a:t>
            </a:r>
            <a:r>
              <a:rPr lang="pt-PT" b="1" i="0" dirty="0" err="1">
                <a:solidFill>
                  <a:srgbClr val="DBDEE1"/>
                </a:solidFill>
                <a:effectLst/>
                <a:latin typeface="gg sans"/>
              </a:rPr>
              <a:t>chatbot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, permite duvidas serem respondidas </a:t>
            </a:r>
            <a:r>
              <a:rPr lang="pt-PT" b="1" i="0" dirty="0" err="1">
                <a:solidFill>
                  <a:srgbClr val="DBDEE1"/>
                </a:solidFill>
                <a:effectLst/>
                <a:latin typeface="gg sans"/>
              </a:rPr>
              <a:t>rapida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e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eficientemente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sem necessidade de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 </a:t>
            </a:r>
            <a:r>
              <a:rPr lang="pt-PT" b="1" i="0" dirty="0" err="1">
                <a:solidFill>
                  <a:srgbClr val="DBDEE1"/>
                </a:solidFill>
                <a:effectLst/>
                <a:latin typeface="gg sans"/>
              </a:rPr>
              <a:t>intervençao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 humana 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levando</a:t>
            </a:r>
          </a:p>
          <a:p>
            <a:pPr marL="171450" indent="-171450">
              <a:buFontTx/>
              <a:buChar char="-"/>
            </a:pPr>
            <a:endParaRPr lang="pt-PT" b="0" i="0" dirty="0">
              <a:solidFill>
                <a:srgbClr val="DBDEE1"/>
              </a:solidFill>
              <a:effectLst/>
              <a:latin typeface="gg sans"/>
            </a:endParaRPr>
          </a:p>
          <a:p>
            <a:pPr marL="171450" indent="-171450">
              <a:buFontTx/>
              <a:buChar char="-"/>
            </a:pPr>
            <a:r>
              <a:rPr lang="pt-PT" b="0" i="0">
                <a:solidFill>
                  <a:srgbClr val="DBDEE1"/>
                </a:solidFill>
                <a:effectLst/>
                <a:latin typeface="gg sans"/>
              </a:rPr>
              <a:t>a 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um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elevado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grau de </a:t>
            </a:r>
            <a:r>
              <a:rPr lang="pt-PT" b="1" i="0" dirty="0" err="1">
                <a:solidFill>
                  <a:srgbClr val="DBDEE1"/>
                </a:solidFill>
                <a:effectLst/>
                <a:latin typeface="gg sans"/>
              </a:rPr>
              <a:t>satisfaçao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do cliente </a:t>
            </a:r>
          </a:p>
          <a:p>
            <a:pPr marL="171450" indent="-171450">
              <a:buFontTx/>
              <a:buChar char="-"/>
            </a:pPr>
            <a:endParaRPr lang="pt-PT" b="0" i="0" dirty="0">
              <a:solidFill>
                <a:srgbClr val="DBDEE1"/>
              </a:solidFill>
              <a:effectLst/>
              <a:latin typeface="gg sans"/>
            </a:endParaRPr>
          </a:p>
          <a:p>
            <a:pPr marL="171450" indent="-171450">
              <a:buFontTx/>
              <a:buChar char="-"/>
            </a:pP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a melhoria da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produtividade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e </a:t>
            </a:r>
            <a:r>
              <a:rPr lang="pt-PT" b="1" i="0" dirty="0" err="1">
                <a:solidFill>
                  <a:srgbClr val="DBDEE1"/>
                </a:solidFill>
                <a:effectLst/>
                <a:latin typeface="gg sans"/>
              </a:rPr>
              <a:t>eficiencia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da </a:t>
            </a:r>
            <a:r>
              <a:rPr lang="pt-PT" b="0" i="0" dirty="0" err="1">
                <a:solidFill>
                  <a:srgbClr val="DBDEE1"/>
                </a:solidFill>
                <a:effectLst/>
                <a:latin typeface="gg sans"/>
              </a:rPr>
              <a:t>AgenciaViagens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causada através da implementação desta tec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levará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: </a:t>
            </a:r>
          </a:p>
          <a:p>
            <a:pPr marL="171450" indent="-171450">
              <a:buFontTx/>
              <a:buChar char="-"/>
            </a:pPr>
            <a:endParaRPr lang="pt-PT" b="0" i="0" dirty="0">
              <a:solidFill>
                <a:srgbClr val="DBDEE1"/>
              </a:solidFill>
              <a:effectLst/>
              <a:latin typeface="gg sans"/>
            </a:endParaRPr>
          </a:p>
          <a:p>
            <a:pPr marL="171450" indent="-171450">
              <a:buFontTx/>
              <a:buChar char="-"/>
            </a:pP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à </a:t>
            </a:r>
            <a:r>
              <a:rPr lang="pt-PT" b="0" i="0" dirty="0" err="1">
                <a:solidFill>
                  <a:srgbClr val="DBDEE1"/>
                </a:solidFill>
                <a:effectLst/>
                <a:latin typeface="gg sans"/>
              </a:rPr>
              <a:t>reduçao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do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tempo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das tarefas logo </a:t>
            </a:r>
            <a:r>
              <a:rPr lang="pt-PT" b="0" i="0" dirty="0" err="1">
                <a:solidFill>
                  <a:srgbClr val="DBDEE1"/>
                </a:solidFill>
                <a:effectLst/>
                <a:latin typeface="gg sans"/>
              </a:rPr>
              <a:t>reduçao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de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custos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</a:t>
            </a:r>
          </a:p>
          <a:p>
            <a:pPr marL="171450" indent="-171450">
              <a:buFontTx/>
              <a:buChar char="-"/>
            </a:pPr>
            <a:endParaRPr lang="pt-PT" b="0" i="0" dirty="0">
              <a:solidFill>
                <a:srgbClr val="DBDEE1"/>
              </a:solidFill>
              <a:effectLst/>
              <a:latin typeface="gg sans"/>
            </a:endParaRPr>
          </a:p>
          <a:p>
            <a:pPr marL="171450" indent="-171450">
              <a:buFontTx/>
              <a:buChar char="-"/>
            </a:pP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trazendo </a:t>
            </a:r>
            <a:r>
              <a:rPr lang="pt-PT" b="1" i="0" dirty="0" err="1">
                <a:solidFill>
                  <a:srgbClr val="DBDEE1"/>
                </a:solidFill>
                <a:effectLst/>
                <a:latin typeface="gg sans"/>
              </a:rPr>
              <a:t>beneficios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para a </a:t>
            </a:r>
            <a:r>
              <a:rPr lang="pt-PT" b="0" i="0" dirty="0" err="1">
                <a:solidFill>
                  <a:srgbClr val="DBDEE1"/>
                </a:solidFill>
                <a:effectLst/>
                <a:latin typeface="gg sans"/>
              </a:rPr>
              <a:t>organizaçao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</a:t>
            </a:r>
          </a:p>
          <a:p>
            <a:pPr marL="171450" indent="-171450">
              <a:buFontTx/>
              <a:buChar char="-"/>
            </a:pPr>
            <a:endParaRPr lang="pt-PT" b="0" i="0" dirty="0">
              <a:solidFill>
                <a:srgbClr val="DBDEE1"/>
              </a:solidFill>
              <a:effectLst/>
              <a:latin typeface="gg sans"/>
            </a:endParaRPr>
          </a:p>
          <a:p>
            <a:pPr marL="0" indent="0">
              <a:buFontTx/>
              <a:buNone/>
            </a:pP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PARTE 3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</a:t>
            </a:r>
          </a:p>
          <a:p>
            <a:pPr marL="0" indent="0">
              <a:buFontTx/>
              <a:buNone/>
            </a:pP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O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mercado de turismo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está em constante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crescimento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, ao oferecer estes serviços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 inovadores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, </a:t>
            </a:r>
          </a:p>
          <a:p>
            <a:pPr marL="0" indent="0">
              <a:buFontTx/>
              <a:buNone/>
            </a:pP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a agencia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 diferenciar-se à dos concorrentes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, </a:t>
            </a:r>
          </a:p>
          <a:p>
            <a:pPr marL="0" indent="0">
              <a:buFontTx/>
              <a:buNone/>
            </a:pP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destacando-se no mercado e </a:t>
            </a:r>
          </a:p>
          <a:p>
            <a:pPr marL="0" indent="0">
              <a:buFontTx/>
              <a:buNone/>
            </a:pP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assegurando vantagens competitivas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 o que permitirá aumentar </a:t>
            </a:r>
          </a:p>
          <a:p>
            <a:pPr marL="0" indent="0">
              <a:buFontTx/>
              <a:buNone/>
            </a:pP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ainda mais o </a:t>
            </a:r>
            <a:r>
              <a:rPr lang="pt-PT" b="1" i="0" dirty="0">
                <a:solidFill>
                  <a:srgbClr val="DBDEE1"/>
                </a:solidFill>
                <a:effectLst/>
                <a:latin typeface="gg sans"/>
              </a:rPr>
              <a:t>potencial de crescimento da organização</a:t>
            </a:r>
            <a:r>
              <a:rPr lang="pt-PT" b="0" i="0" dirty="0">
                <a:solidFill>
                  <a:srgbClr val="DBDEE1"/>
                </a:solidFill>
                <a:effectLst/>
                <a:latin typeface="gg sans"/>
              </a:rPr>
              <a:t>. 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E81E52-178B-4A78-98D7-E18D8F4A4A54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92720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E81E52-178B-4A78-98D7-E18D8F4A4A54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15152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Faça clique para editar o estilo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5360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42510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1718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305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462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56420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4914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5507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9934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89164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80662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31C0BB-DC71-4713-A787-95011EDB8CA8}" type="datetimeFigureOut">
              <a:rPr lang="pt-PT" smtClean="0"/>
              <a:t>11/04/2023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2066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m pessoa, computador portátil, interior, a utilizar&#10;&#10;Descrição gerada automaticamente">
            <a:extLst>
              <a:ext uri="{FF2B5EF4-FFF2-40B4-BE49-F238E27FC236}">
                <a16:creationId xmlns:a16="http://schemas.microsoft.com/office/drawing/2014/main" id="{A0FFF3A1-B80B-1587-E64D-FFAED71020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949564" y="456848"/>
            <a:ext cx="9144000" cy="2065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7000" b="1" i="1">
                <a:solidFill>
                  <a:srgbClr val="FFFFFF"/>
                </a:solidFill>
              </a:rPr>
              <a:t>TriPlanner</a:t>
            </a:r>
            <a:endParaRPr lang="en-US" sz="7000" b="1" i="1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6123" y="3257158"/>
            <a:ext cx="3614616" cy="27601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Grupo 402: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Alexandre Martins, 103552</a:t>
            </a:r>
            <a:endParaRPr lang="en-US" sz="2000" dirty="0">
              <a:solidFill>
                <a:srgbClr val="FFFFFF"/>
              </a:solidFill>
              <a:cs typeface="Calibri" panose="020F0502020204030204"/>
            </a:endParaRP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Bruno Gomes, 103320</a:t>
            </a:r>
            <a:endParaRPr lang="en-US" sz="2000" dirty="0">
              <a:solidFill>
                <a:srgbClr val="FFFFFF"/>
              </a:solidFill>
              <a:cs typeface="Calibri" panose="020F0502020204030204"/>
            </a:endParaRP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Henrique Coelho, 108342</a:t>
            </a:r>
            <a:endParaRPr lang="en-US" sz="2000" dirty="0">
              <a:solidFill>
                <a:srgbClr val="FFFFFF"/>
              </a:solidFill>
              <a:cs typeface="Calibri" panose="020F0502020204030204"/>
            </a:endParaRPr>
          </a:p>
          <a:p>
            <a:pPr algn="l"/>
            <a:r>
              <a:rPr lang="en-US" sz="2000" dirty="0" err="1">
                <a:solidFill>
                  <a:srgbClr val="FFFFFF"/>
                </a:solidFill>
              </a:rPr>
              <a:t>Patrícia</a:t>
            </a:r>
            <a:r>
              <a:rPr lang="en-US" sz="2000" dirty="0">
                <a:solidFill>
                  <a:srgbClr val="FFFFFF"/>
                </a:solidFill>
              </a:rPr>
              <a:t> Cardoso, 103243</a:t>
            </a:r>
            <a:endParaRPr lang="en-US" sz="2000" dirty="0">
              <a:solidFill>
                <a:srgbClr val="FFFFFF"/>
              </a:solidFill>
              <a:cs typeface="Calibri"/>
            </a:endParaRPr>
          </a:p>
          <a:p>
            <a:pPr algn="l"/>
            <a:r>
              <a:rPr lang="en-US" sz="2000" dirty="0" err="1">
                <a:solidFill>
                  <a:srgbClr val="FFFFFF"/>
                </a:solidFill>
              </a:rPr>
              <a:t>Gonçalo</a:t>
            </a:r>
            <a:r>
              <a:rPr lang="en-US" sz="2000" dirty="0">
                <a:solidFill>
                  <a:srgbClr val="FFFFFF"/>
                </a:solidFill>
              </a:rPr>
              <a:t> Oliveira, 108405</a:t>
            </a:r>
            <a:br>
              <a:rPr lang="en-US" sz="2000" dirty="0">
                <a:solidFill>
                  <a:srgbClr val="FFFFFF"/>
                </a:solidFill>
              </a:rPr>
            </a:br>
            <a:endParaRPr lang="en-US" sz="600" dirty="0">
              <a:solidFill>
                <a:srgbClr val="FFFFFF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93722D7-734C-48BE-5212-8461486FD92D}"/>
              </a:ext>
            </a:extLst>
          </p:cNvPr>
          <p:cNvSpPr txBox="1"/>
          <p:nvPr/>
        </p:nvSpPr>
        <p:spPr>
          <a:xfrm>
            <a:off x="111008" y="5862909"/>
            <a:ext cx="638663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>
                <a:cs typeface="Calibri"/>
              </a:rPr>
              <a:t>Trabalho realizado no âmbito da disciplina de Análise de Sistemas</a:t>
            </a:r>
          </a:p>
          <a:p>
            <a:r>
              <a:rPr lang="pt-PT">
                <a:cs typeface="Calibri"/>
              </a:rPr>
              <a:t>Licenciatura em Engenharia de Computadores e Informática</a:t>
            </a:r>
          </a:p>
          <a:p>
            <a:r>
              <a:rPr lang="pt-PT">
                <a:cs typeface="Calibri"/>
              </a:rPr>
              <a:t>2022/2023</a:t>
            </a:r>
          </a:p>
        </p:txBody>
      </p:sp>
    </p:spTree>
    <p:extLst>
      <p:ext uri="{BB962C8B-B14F-4D97-AF65-F5344CB8AC3E}">
        <p14:creationId xmlns:p14="http://schemas.microsoft.com/office/powerpoint/2010/main" val="9889777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0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9" name="Arc 32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Freeform: Shape 34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agem 4" descr="Uma imagem com diagrama&#10;&#10;Descrição gerada automaticamente">
            <a:extLst>
              <a:ext uri="{FF2B5EF4-FFF2-40B4-BE49-F238E27FC236}">
                <a16:creationId xmlns:a16="http://schemas.microsoft.com/office/drawing/2014/main" id="{ED5241C0-CA8D-95EE-98A1-7E9715351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560" y="1630050"/>
            <a:ext cx="4571436" cy="3500237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D32ACA5-B062-3DE1-6F4C-FB1CD6B26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2032" y="1716133"/>
            <a:ext cx="5458838" cy="4192520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r>
              <a:rPr lang="pt-PT" sz="2000">
                <a:cs typeface="Calibri"/>
              </a:rPr>
              <a:t>Quem é o cliente?</a:t>
            </a:r>
          </a:p>
          <a:p>
            <a:pPr lvl="2"/>
            <a:r>
              <a:rPr lang="pt-PT">
                <a:cs typeface="Calibri"/>
              </a:rPr>
              <a:t>Empresa de agência de viagens "TriPlanner";</a:t>
            </a:r>
            <a:endParaRPr lang="pt-PT">
              <a:ea typeface="+mn-lt"/>
              <a:cs typeface="+mn-lt"/>
            </a:endParaRPr>
          </a:p>
          <a:p>
            <a:pPr lvl="2" algn="just"/>
            <a:r>
              <a:rPr lang="pt-PT">
                <a:highlight>
                  <a:srgbClr val="FFFFFF"/>
                </a:highlight>
                <a:ea typeface="+mn-lt"/>
                <a:cs typeface="+mn-lt"/>
              </a:rPr>
              <a:t>Esta empresa atua nas áreas de reservas de voos, tanto para destinos nacionais como para internacionais, em planeamento de estadias e aluguer de automóveis.</a:t>
            </a:r>
            <a:endParaRPr lang="pt-PT">
              <a:cs typeface="Calibri"/>
            </a:endParaRPr>
          </a:p>
          <a:p>
            <a:pPr marL="457200" lvl="1" indent="0">
              <a:buNone/>
            </a:pPr>
            <a:endParaRPr lang="pt-PT" sz="2000">
              <a:cs typeface="Calibri"/>
            </a:endParaRPr>
          </a:p>
          <a:p>
            <a:pPr lvl="1"/>
            <a:r>
              <a:rPr lang="pt-PT" sz="2000">
                <a:cs typeface="Calibri"/>
              </a:rPr>
              <a:t>Domínio do projeto</a:t>
            </a:r>
          </a:p>
          <a:p>
            <a:pPr lvl="2" algn="just"/>
            <a:r>
              <a:rPr lang="pt-PT">
                <a:cs typeface="Calibri"/>
              </a:rPr>
              <a:t>Este projeto insere-se no domínio da indústria turística, e tem como objetivo presentear os clientes com algo distintivo, inovador e que facilite o processo de planeamento de viagens.</a:t>
            </a:r>
          </a:p>
          <a:p>
            <a:pPr lvl="2"/>
            <a:endParaRPr lang="pt-PT" sz="15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9284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Uma imagem com texto, céu&#10;&#10;Descrição gerada automaticamente">
            <a:extLst>
              <a:ext uri="{FF2B5EF4-FFF2-40B4-BE49-F238E27FC236}">
                <a16:creationId xmlns:a16="http://schemas.microsoft.com/office/drawing/2014/main" id="{7DC33686-4674-3CA4-BAA5-42E64D111B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63" r="5830" b="-157"/>
          <a:stretch/>
        </p:blipFill>
        <p:spPr>
          <a:xfrm>
            <a:off x="1932075" y="2328"/>
            <a:ext cx="10254563" cy="6855060"/>
          </a:xfrm>
          <a:prstGeom prst="rect">
            <a:avLst/>
          </a:prstGeom>
        </p:spPr>
      </p:pic>
      <p:sp>
        <p:nvSpPr>
          <p:cNvPr id="16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7C33227-6B16-CC91-D3A2-1D2206434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pt-PT" sz="4000">
                <a:cs typeface="Calibri Light"/>
              </a:rPr>
              <a:t>Funcionalidades principais</a:t>
            </a:r>
            <a:endParaRPr lang="pt-PT" sz="400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FEC1183-7FDB-2E6C-918D-FBB64ACC6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 sz="2000" dirty="0">
                <a:cs typeface="Calibri" panose="020F0502020204030204"/>
              </a:rPr>
              <a:t>Planeamento de voos e estadias;</a:t>
            </a:r>
          </a:p>
          <a:p>
            <a:r>
              <a:rPr lang="pt-PT" sz="2000" dirty="0">
                <a:cs typeface="Calibri" panose="020F0502020204030204"/>
              </a:rPr>
              <a:t>Atendimento ao cliente agilizado;</a:t>
            </a:r>
          </a:p>
          <a:p>
            <a:r>
              <a:rPr lang="pt-PT" sz="2000" dirty="0">
                <a:cs typeface="Calibri" panose="020F0502020204030204"/>
              </a:rPr>
              <a:t>Serviço de aluguer de automóveis.</a:t>
            </a:r>
          </a:p>
          <a:p>
            <a:endParaRPr lang="pt-PT" sz="20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23345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Uma imagem com texto, Teclas, eletrónica&#10;&#10;Descrição gerada automaticamente">
            <a:extLst>
              <a:ext uri="{FF2B5EF4-FFF2-40B4-BE49-F238E27FC236}">
                <a16:creationId xmlns:a16="http://schemas.microsoft.com/office/drawing/2014/main" id="{FF144158-BA14-FB09-337A-B5E3A3366A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44" r="1" b="1"/>
          <a:stretch/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89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B7209B-455B-E960-D4C7-0333C440B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809" y="1071350"/>
            <a:ext cx="4775162" cy="1339382"/>
          </a:xfrm>
        </p:spPr>
        <p:txBody>
          <a:bodyPr>
            <a:normAutofit/>
          </a:bodyPr>
          <a:lstStyle/>
          <a:p>
            <a:pPr algn="ctr"/>
            <a:r>
              <a:rPr lang="pt-PT" sz="3600" dirty="0">
                <a:cs typeface="Calibri Light"/>
              </a:rPr>
              <a:t>Transformação digital</a:t>
            </a:r>
            <a:endParaRPr lang="pt-PT" sz="3600" dirty="0"/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64666" y="399531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92BAC15-DD26-FBBF-23BB-9F10D04A9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7810" y="3225081"/>
            <a:ext cx="4775162" cy="184856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PT" sz="2000" dirty="0">
                <a:cs typeface="Calibri"/>
              </a:rPr>
              <a:t>Analise de dados dos clientes;</a:t>
            </a:r>
          </a:p>
          <a:p>
            <a:pPr lvl="1"/>
            <a:r>
              <a:rPr lang="pt-PT" sz="2000" dirty="0">
                <a:cs typeface="Calibri"/>
              </a:rPr>
              <a:t>Sugestões personalizadas(histórico, preferências e idade);</a:t>
            </a:r>
          </a:p>
          <a:p>
            <a:r>
              <a:rPr lang="pt-PT" sz="2000" dirty="0">
                <a:cs typeface="Calibri"/>
              </a:rPr>
              <a:t>Automação do processo de reserva;</a:t>
            </a:r>
          </a:p>
          <a:p>
            <a:r>
              <a:rPr lang="pt-PT" sz="2000" dirty="0">
                <a:cs typeface="Calibri"/>
              </a:rPr>
              <a:t>Atendimento ao cliente através de um </a:t>
            </a:r>
            <a:r>
              <a:rPr lang="pt-PT" sz="2000" dirty="0" err="1">
                <a:cs typeface="Calibri"/>
              </a:rPr>
              <a:t>chatBot</a:t>
            </a:r>
            <a:r>
              <a:rPr lang="pt-PT" sz="2000" dirty="0">
                <a:cs typeface="Calibri"/>
              </a:rPr>
              <a:t>;</a:t>
            </a:r>
          </a:p>
          <a:p>
            <a:pPr lvl="1"/>
            <a:r>
              <a:rPr lang="pt-PT" sz="2000" dirty="0">
                <a:cs typeface="Calibri"/>
              </a:rPr>
              <a:t>Respostas rápidas e eficientes;</a:t>
            </a:r>
          </a:p>
          <a:p>
            <a:pPr marL="457200" lvl="1" indent="0">
              <a:buNone/>
            </a:pPr>
            <a:endParaRPr lang="pt-PT" sz="1800" dirty="0">
              <a:cs typeface="Calibri"/>
            </a:endParaRPr>
          </a:p>
          <a:p>
            <a:pPr lvl="1"/>
            <a:endParaRPr lang="pt-PT" sz="1400" dirty="0">
              <a:cs typeface="Calibri"/>
            </a:endParaRPr>
          </a:p>
          <a:p>
            <a:endParaRPr lang="pt-PT" sz="1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5510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7C33227-6B16-CC91-D3A2-1D2206434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pt-PT">
                <a:cs typeface="Calibri Light"/>
              </a:rPr>
              <a:t>Stakeholders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FEC1183-7FDB-2E6C-918D-FBB64ACC6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380081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pt-PT" sz="2000" dirty="0">
              <a:cs typeface="Calibri" panose="020F0502020204030204"/>
            </a:endParaRPr>
          </a:p>
          <a:p>
            <a:r>
              <a:rPr lang="pt-PT" sz="2000" b="1" dirty="0">
                <a:cs typeface="Calibri" panose="020F0502020204030204"/>
              </a:rPr>
              <a:t>Gestores do serviço de atendimento ao cliente 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pt-PT" sz="2000" dirty="0">
                <a:cs typeface="Calibri" panose="020F0502020204030204"/>
              </a:rPr>
              <a:t>Reduzir o tempo de espera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pt-PT" sz="2000" dirty="0">
                <a:cs typeface="Calibri" panose="020F0502020204030204"/>
              </a:rPr>
              <a:t>Aumentar a satisfação do cliente</a:t>
            </a:r>
          </a:p>
          <a:p>
            <a:r>
              <a:rPr lang="pt-PT" sz="2000" b="1" dirty="0">
                <a:cs typeface="Calibri" panose="020F0502020204030204"/>
              </a:rPr>
              <a:t>Empresa de marketing</a:t>
            </a:r>
            <a:endParaRPr lang="en-US" sz="2000" b="1" dirty="0">
              <a:cs typeface="Calibri" panose="020F0502020204030204"/>
            </a:endParaRPr>
          </a:p>
          <a:p>
            <a:pPr lvl="1">
              <a:buFont typeface="Calibri,Sans-Serif" panose="020B0604020202020204" pitchFamily="34" charset="0"/>
              <a:buChar char="-"/>
            </a:pPr>
            <a:r>
              <a:rPr lang="pt-PT" sz="2000" dirty="0">
                <a:cs typeface="Calibri" panose="020F0502020204030204"/>
              </a:rPr>
              <a:t>A criação de diferentes catálogos atrai diferentes clientes</a:t>
            </a:r>
            <a:r>
              <a:rPr lang="pt-PT" sz="2000">
                <a:cs typeface="Calibri" panose="020F0502020204030204"/>
              </a:rPr>
              <a:t>, promoções</a:t>
            </a:r>
            <a:endParaRPr lang="en-US" sz="2000">
              <a:cs typeface="Calibri" panose="020F0502020204030204"/>
            </a:endParaRPr>
          </a:p>
          <a:p>
            <a:pPr>
              <a:buFont typeface="Arial"/>
              <a:buChar char="•"/>
            </a:pPr>
            <a:r>
              <a:rPr lang="pt-PT" sz="2000" b="1" dirty="0">
                <a:cs typeface="Calibri" panose="020F0502020204030204"/>
              </a:rPr>
              <a:t>Empresa de aluguer de automóveis</a:t>
            </a:r>
            <a:endParaRPr lang="en-US" sz="2000" dirty="0">
              <a:cs typeface="Calibri" panose="020F0502020204030204"/>
            </a:endParaRPr>
          </a:p>
          <a:p>
            <a:pPr marL="971550" lvl="1" indent="-285750">
              <a:buFont typeface="Calibri,Sans-Serif"/>
              <a:buChar char="-"/>
            </a:pPr>
            <a:r>
              <a:rPr lang="pt-PT" sz="2000" dirty="0">
                <a:cs typeface="Calibri" panose="020F0502020204030204"/>
              </a:rPr>
              <a:t>Gerar mais receita</a:t>
            </a:r>
            <a:endParaRPr lang="en-US" sz="2000" dirty="0">
              <a:cs typeface="Calibri" panose="020F0502020204030204"/>
            </a:endParaRPr>
          </a:p>
          <a:p>
            <a:pPr marL="971550" lvl="1" indent="-285750">
              <a:buFont typeface="Calibri,Sans-Serif"/>
              <a:buChar char="-"/>
            </a:pPr>
            <a:r>
              <a:rPr lang="pt-PT" sz="2000" dirty="0">
                <a:cs typeface="Calibri" panose="020F0502020204030204"/>
              </a:rPr>
              <a:t>Aumentar o número de clientes</a:t>
            </a:r>
            <a:endParaRPr lang="en-US" sz="2000" dirty="0">
              <a:cs typeface="Calibri" panose="020F0502020204030204"/>
            </a:endParaRPr>
          </a:p>
          <a:p>
            <a:r>
              <a:rPr lang="pt-PT" sz="2000" b="1" dirty="0">
                <a:cs typeface="Calibri" panose="020F0502020204030204"/>
              </a:rPr>
              <a:t>Clientes </a:t>
            </a:r>
            <a:endParaRPr lang="en-US" sz="2000" dirty="0">
              <a:cs typeface="Calibri" panose="020F0502020204030204"/>
            </a:endParaRPr>
          </a:p>
          <a:p>
            <a:pPr marL="971550" lvl="1" indent="-285750">
              <a:buFont typeface="Calibri,Sans-Serif"/>
              <a:buChar char="-"/>
            </a:pPr>
            <a:r>
              <a:rPr lang="pt-PT" sz="2000" dirty="0">
                <a:cs typeface="Calibri" panose="020F0502020204030204"/>
              </a:rPr>
              <a:t>Maior comodidade, conforto, qualidade e segurança nas viagens </a:t>
            </a:r>
            <a:endParaRPr lang="en-US" sz="2000" dirty="0">
              <a:cs typeface="Calibri" panose="020F0502020204030204"/>
            </a:endParaRPr>
          </a:p>
          <a:p>
            <a:pPr marL="0" indent="0">
              <a:buNone/>
            </a:pPr>
            <a:endParaRPr lang="pt-PT" sz="1100" dirty="0">
              <a:cs typeface="Calibri" panose="020F0502020204030204"/>
            </a:endParaRPr>
          </a:p>
          <a:p>
            <a:pPr marL="457200" lvl="1" indent="0">
              <a:buFont typeface="Calibri,Sans-Serif" panose="020B0604020202020204" pitchFamily="34" charset="0"/>
              <a:buNone/>
            </a:pPr>
            <a:endParaRPr lang="pt-PT" sz="1100" dirty="0">
              <a:cs typeface="Calibri" panose="020F0502020204030204"/>
            </a:endParaRPr>
          </a:p>
          <a:p>
            <a:pPr lvl="1">
              <a:buFont typeface="Calibri" panose="020B0604020202020204" pitchFamily="34" charset="0"/>
              <a:buChar char="-"/>
            </a:pPr>
            <a:endParaRPr lang="pt-PT" sz="1100" dirty="0">
              <a:cs typeface="Calibri" panose="020F0502020204030204"/>
            </a:endParaRPr>
          </a:p>
          <a:p>
            <a:endParaRPr lang="pt-PT" sz="1100" dirty="0">
              <a:cs typeface="Calibri" panose="020F0502020204030204"/>
            </a:endParaRPr>
          </a:p>
          <a:p>
            <a:pPr marL="0" indent="0">
              <a:buNone/>
            </a:pPr>
            <a:endParaRPr lang="pt-PT" sz="1100" dirty="0">
              <a:cs typeface="Calibri" panose="020F0502020204030204"/>
            </a:endParaRPr>
          </a:p>
          <a:p>
            <a:endParaRPr lang="pt-PT" sz="1100" dirty="0">
              <a:cs typeface="Calibri" panose="020F0502020204030204"/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Imagem 16" descr="Uma imagem com texto, pessoa, computador portátil, interior&#10;&#10;Descrição gerada automaticamente">
            <a:extLst>
              <a:ext uri="{FF2B5EF4-FFF2-40B4-BE49-F238E27FC236}">
                <a16:creationId xmlns:a16="http://schemas.microsoft.com/office/drawing/2014/main" id="{98942E17-DFCD-1858-40D2-0A27F26062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37" r="32603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75" name="Arc 74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magem 14">
            <a:extLst>
              <a:ext uri="{FF2B5EF4-FFF2-40B4-BE49-F238E27FC236}">
                <a16:creationId xmlns:a16="http://schemas.microsoft.com/office/drawing/2014/main" id="{926E1D0E-54EF-BB18-B311-35116652C3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0" r="10631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93022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Uma imagem com desfocar&#10;&#10;Descrição gerada automaticamente">
            <a:extLst>
              <a:ext uri="{FF2B5EF4-FFF2-40B4-BE49-F238E27FC236}">
                <a16:creationId xmlns:a16="http://schemas.microsoft.com/office/drawing/2014/main" id="{D055643D-341B-435A-3252-BC7D26C316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8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A1CA367-905F-3CCA-C290-E24016A95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pt-PT" sz="4000">
                <a:cs typeface="Calibri Light"/>
              </a:rPr>
              <a:t>Projeto inovador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860F4FF-B67E-9638-3D59-766CDDF4B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sz="1700" dirty="0">
                <a:cs typeface="Calibri"/>
              </a:rPr>
              <a:t>Temos a certeza que o nosso projeto irá sobressair no mercado, pois é algo único e extremamente inovador;</a:t>
            </a:r>
          </a:p>
          <a:p>
            <a:pPr algn="just"/>
            <a:r>
              <a:rPr lang="pt-PT" sz="1700" dirty="0">
                <a:cs typeface="Calibri"/>
              </a:rPr>
              <a:t>Usar um "</a:t>
            </a:r>
            <a:r>
              <a:rPr lang="pt-PT" sz="1700" dirty="0" err="1">
                <a:cs typeface="Calibri"/>
              </a:rPr>
              <a:t>ChatBot</a:t>
            </a:r>
            <a:r>
              <a:rPr lang="pt-PT" sz="1700" dirty="0">
                <a:cs typeface="Calibri"/>
              </a:rPr>
              <a:t>" na indústria turística é algo raro, e pouco explorado, no entanto nós conseguimos ver o potencial que esta ferramenta poderá vir a trazer aos clientes;</a:t>
            </a:r>
          </a:p>
        </p:txBody>
      </p:sp>
    </p:spTree>
    <p:extLst>
      <p:ext uri="{BB962C8B-B14F-4D97-AF65-F5344CB8AC3E}">
        <p14:creationId xmlns:p14="http://schemas.microsoft.com/office/powerpoint/2010/main" val="28198666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457</Words>
  <Application>Microsoft Office PowerPoint</Application>
  <PresentationFormat>Ecrã Panorâmico</PresentationFormat>
  <Paragraphs>72</Paragraphs>
  <Slides>6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Calibri,Sans-Serif</vt:lpstr>
      <vt:lpstr>gg sans</vt:lpstr>
      <vt:lpstr>Tema do Office</vt:lpstr>
      <vt:lpstr>TriPlanner</vt:lpstr>
      <vt:lpstr>Apresentação do PowerPoint</vt:lpstr>
      <vt:lpstr>Funcionalidades principais</vt:lpstr>
      <vt:lpstr>Transformação digital</vt:lpstr>
      <vt:lpstr>Stakeholders</vt:lpstr>
      <vt:lpstr>Projeto inovador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Alex</cp:lastModifiedBy>
  <cp:revision>158</cp:revision>
  <dcterms:created xsi:type="dcterms:W3CDTF">2023-04-10T16:46:59Z</dcterms:created>
  <dcterms:modified xsi:type="dcterms:W3CDTF">2023-04-11T11:45:02Z</dcterms:modified>
</cp:coreProperties>
</file>